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57" r:id="rId10"/>
    <p:sldId id="264" r:id="rId11"/>
    <p:sldId id="258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EFC16D75-AAD2-4A4D-8A12-6E465D018798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01C3E133-0DD0-4447-8E4E-BA680607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16D75-AAD2-4A4D-8A12-6E465D018798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3E133-0DD0-4447-8E4E-BA680607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16D75-AAD2-4A4D-8A12-6E465D018798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3E133-0DD0-4447-8E4E-BA680607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16D75-AAD2-4A4D-8A12-6E465D018798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3E133-0DD0-4447-8E4E-BA680607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16D75-AAD2-4A4D-8A12-6E465D018798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3E133-0DD0-4447-8E4E-BA680607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16D75-AAD2-4A4D-8A12-6E465D018798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3E133-0DD0-4447-8E4E-BA680607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16D75-AAD2-4A4D-8A12-6E465D018798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3E133-0DD0-4447-8E4E-BA680607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16D75-AAD2-4A4D-8A12-6E465D018798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3E133-0DD0-4447-8E4E-BA680607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16D75-AAD2-4A4D-8A12-6E465D018798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3E133-0DD0-4447-8E4E-BA680607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16D75-AAD2-4A4D-8A12-6E465D018798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3E133-0DD0-4447-8E4E-BA680607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16D75-AAD2-4A4D-8A12-6E465D018798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3E133-0DD0-4447-8E4E-BA680607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2291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33" name="Picture 4" descr="minispir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3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EFC16D75-AAD2-4A4D-8A12-6E465D018798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01C3E133-0DD0-4447-8E4E-BA680607D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 класс учителя географии МОУ СОШ № 9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Мачильской</a:t>
            </a:r>
            <a:r>
              <a:rPr lang="ru-RU" b="1" dirty="0" smtClean="0">
                <a:solidFill>
                  <a:srgbClr val="FF0000"/>
                </a:solidFill>
              </a:rPr>
              <a:t> Елены Николаевны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Зональная специализация районов России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Северный район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Центральный район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Северный Кавказ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Поволжье</a:t>
            </a:r>
            <a:endParaRPr lang="ru-RU" dirty="0" smtClean="0"/>
          </a:p>
          <a:p>
            <a:r>
              <a:rPr lang="ru-RU" dirty="0" smtClean="0"/>
              <a:t>Урал</a:t>
            </a:r>
          </a:p>
          <a:p>
            <a:r>
              <a:rPr lang="ru-RU" dirty="0" smtClean="0"/>
              <a:t>Западная Сибирь</a:t>
            </a:r>
          </a:p>
          <a:p>
            <a:r>
              <a:rPr lang="ru-RU" dirty="0" smtClean="0">
                <a:hlinkClick r:id="rId6" action="ppaction://hlinksldjump"/>
              </a:rPr>
              <a:t>Восточная Сибирь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Дальний Восток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457200"/>
            <a:ext cx="3833810" cy="1143000"/>
          </a:xfrm>
        </p:spPr>
        <p:txBody>
          <a:bodyPr/>
          <a:lstStyle/>
          <a:p>
            <a:pPr algn="ctr"/>
            <a:r>
              <a:rPr lang="ru-RU" dirty="0" smtClean="0"/>
              <a:t>Северный район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7364"/>
            <a:ext cx="3871940" cy="276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arkitchen_clip_image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28604"/>
            <a:ext cx="3071834" cy="3071834"/>
          </a:xfrm>
          <a:prstGeom prst="rect">
            <a:avLst/>
          </a:prstGeom>
        </p:spPr>
      </p:pic>
      <p:pic>
        <p:nvPicPr>
          <p:cNvPr id="6" name="Рисунок 5" descr="file_456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4000504"/>
            <a:ext cx="3143272" cy="2367932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previousslide" highlightClick="1"/>
          </p:cNvPr>
          <p:cNvSpPr/>
          <p:nvPr/>
        </p:nvSpPr>
        <p:spPr>
          <a:xfrm>
            <a:off x="7715272" y="6000768"/>
            <a:ext cx="107157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457200"/>
            <a:ext cx="3619496" cy="1143000"/>
          </a:xfrm>
        </p:spPr>
        <p:txBody>
          <a:bodyPr/>
          <a:lstStyle/>
          <a:p>
            <a:pPr algn="ctr"/>
            <a:r>
              <a:rPr lang="ru-RU" dirty="0" smtClean="0"/>
              <a:t>Центральная Россия</a:t>
            </a:r>
            <a:endParaRPr lang="ru-RU" dirty="0"/>
          </a:p>
        </p:txBody>
      </p:sp>
      <p:pic>
        <p:nvPicPr>
          <p:cNvPr id="4" name="Содержимое 3" descr="2-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857364"/>
            <a:ext cx="3261145" cy="3929090"/>
          </a:xfrm>
          <a:effectLst>
            <a:softEdge rad="127000"/>
          </a:effectLst>
        </p:spPr>
      </p:pic>
      <p:pic>
        <p:nvPicPr>
          <p:cNvPr id="5" name="Рисунок 4" descr="page_0016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429000"/>
            <a:ext cx="3858674" cy="28908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ov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57166"/>
            <a:ext cx="3728941" cy="27384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ятиугольник 6">
            <a:hlinkClick r:id="rId5" action="ppaction://hlinksldjump"/>
          </p:cNvPr>
          <p:cNvSpPr/>
          <p:nvPr/>
        </p:nvSpPr>
        <p:spPr>
          <a:xfrm>
            <a:off x="7643834" y="6215082"/>
            <a:ext cx="1000132" cy="3571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457200"/>
            <a:ext cx="4619628" cy="1143000"/>
          </a:xfrm>
        </p:spPr>
        <p:txBody>
          <a:bodyPr/>
          <a:lstStyle/>
          <a:p>
            <a:pPr algn="ctr"/>
            <a:r>
              <a:rPr lang="ru-RU" dirty="0" smtClean="0"/>
              <a:t>Северный Кавказ</a:t>
            </a:r>
            <a:endParaRPr lang="ru-RU" dirty="0"/>
          </a:p>
        </p:txBody>
      </p:sp>
      <p:pic>
        <p:nvPicPr>
          <p:cNvPr id="4" name="Содержимое 3" descr="1262435750_x_344eaa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3" y="357166"/>
            <a:ext cx="3429023" cy="2571768"/>
          </a:xfrm>
          <a:effectLst>
            <a:softEdge rad="127000"/>
          </a:effectLst>
        </p:spPr>
      </p:pic>
      <p:pic>
        <p:nvPicPr>
          <p:cNvPr id="5" name="Рисунок 4" descr="1262436080_x_4ed7b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500174"/>
            <a:ext cx="3524257" cy="26431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1262435800_x_97bd5b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571876"/>
            <a:ext cx="3143250" cy="23812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1262435875_x_d1caaff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143380"/>
            <a:ext cx="3333757" cy="25003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ятиугольник 7">
            <a:hlinkClick r:id="rId6" action="ppaction://hlinksldjump"/>
          </p:cNvPr>
          <p:cNvSpPr/>
          <p:nvPr/>
        </p:nvSpPr>
        <p:spPr>
          <a:xfrm>
            <a:off x="1285852" y="6143644"/>
            <a:ext cx="1071570" cy="3571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457200"/>
            <a:ext cx="3905248" cy="1143000"/>
          </a:xfrm>
        </p:spPr>
        <p:txBody>
          <a:bodyPr/>
          <a:lstStyle/>
          <a:p>
            <a:pPr algn="ctr"/>
            <a:r>
              <a:rPr lang="ru-RU" dirty="0" smtClean="0"/>
              <a:t>Поволжье </a:t>
            </a:r>
            <a:endParaRPr lang="ru-RU" dirty="0"/>
          </a:p>
        </p:txBody>
      </p:sp>
      <p:pic>
        <p:nvPicPr>
          <p:cNvPr id="4" name="Содержимое 3" descr="a1e7cba2a3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785926"/>
            <a:ext cx="3810000" cy="2962275"/>
          </a:xfrm>
          <a:effectLst>
            <a:softEdge rad="127000"/>
          </a:effectLst>
        </p:spPr>
      </p:pic>
      <p:pic>
        <p:nvPicPr>
          <p:cNvPr id="5" name="Рисунок 4" descr="im30_31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500042"/>
            <a:ext cx="3810000" cy="20955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282704_8202-150x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643314"/>
            <a:ext cx="3788379" cy="25003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ятиугольник 6">
            <a:hlinkClick r:id="rId5" action="ppaction://hlinksldjump"/>
          </p:cNvPr>
          <p:cNvSpPr/>
          <p:nvPr/>
        </p:nvSpPr>
        <p:spPr>
          <a:xfrm>
            <a:off x="7643834" y="6000768"/>
            <a:ext cx="1071570" cy="4286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457200"/>
            <a:ext cx="3690934" cy="1143000"/>
          </a:xfrm>
        </p:spPr>
        <p:txBody>
          <a:bodyPr/>
          <a:lstStyle/>
          <a:p>
            <a:pPr algn="ctr"/>
            <a:r>
              <a:rPr lang="ru-RU" dirty="0" smtClean="0"/>
              <a:t>Сибирь</a:t>
            </a:r>
            <a:endParaRPr lang="ru-RU" dirty="0"/>
          </a:p>
        </p:txBody>
      </p:sp>
      <p:pic>
        <p:nvPicPr>
          <p:cNvPr id="4" name="Содержимое 3" descr="b-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1" y="357166"/>
            <a:ext cx="3911627" cy="3143272"/>
          </a:xfrm>
          <a:effectLst>
            <a:softEdge rad="127000"/>
          </a:effectLst>
        </p:spPr>
      </p:pic>
      <p:pic>
        <p:nvPicPr>
          <p:cNvPr id="5" name="Рисунок 4" descr="b-4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785926"/>
            <a:ext cx="3556000" cy="2667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786190"/>
            <a:ext cx="3810000" cy="25336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ятиугольник 5">
            <a:hlinkClick r:id="rId5" action="ppaction://hlinksldjump"/>
          </p:cNvPr>
          <p:cNvSpPr/>
          <p:nvPr/>
        </p:nvSpPr>
        <p:spPr>
          <a:xfrm>
            <a:off x="7786710" y="6000768"/>
            <a:ext cx="1000132" cy="3571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457200"/>
            <a:ext cx="3976686" cy="1143000"/>
          </a:xfrm>
        </p:spPr>
        <p:txBody>
          <a:bodyPr/>
          <a:lstStyle/>
          <a:p>
            <a:pPr algn="ctr"/>
            <a:r>
              <a:rPr lang="ru-RU" dirty="0" smtClean="0"/>
              <a:t>Дальний Восток</a:t>
            </a:r>
            <a:endParaRPr lang="ru-RU" dirty="0"/>
          </a:p>
        </p:txBody>
      </p:sp>
      <p:pic>
        <p:nvPicPr>
          <p:cNvPr id="4" name="Содержимое 3" descr="goiap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3643338" cy="27325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krevetki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928802"/>
            <a:ext cx="3609824" cy="25765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moloko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786190"/>
            <a:ext cx="3810000" cy="25336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ятиугольник 6">
            <a:hlinkClick r:id="rId5" action="ppaction://hlinksldjump"/>
          </p:cNvPr>
          <p:cNvSpPr/>
          <p:nvPr/>
        </p:nvSpPr>
        <p:spPr>
          <a:xfrm>
            <a:off x="7572396" y="6000768"/>
            <a:ext cx="1000132" cy="3571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14488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Формирование </a:t>
            </a:r>
            <a:r>
              <a:rPr lang="ru-RU" b="1" dirty="0" err="1" smtClean="0"/>
              <a:t>учебно</a:t>
            </a:r>
            <a:r>
              <a:rPr lang="ru-RU" b="1" dirty="0" smtClean="0"/>
              <a:t> – исследовательских  навыков на </a:t>
            </a:r>
            <a:r>
              <a:rPr lang="ru-RU" b="1" dirty="0" smtClean="0"/>
              <a:t>уроках географии</a:t>
            </a:r>
            <a:endParaRPr lang="ru-RU" dirty="0"/>
          </a:p>
        </p:txBody>
      </p:sp>
      <p:pic>
        <p:nvPicPr>
          <p:cNvPr id="7" name="Рисунок 6" descr="p8_img_1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429000"/>
            <a:ext cx="3627082" cy="271464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Не в количестве знаний</a:t>
            </a:r>
            <a:br>
              <a:rPr lang="ru-RU" i="1" dirty="0" smtClean="0"/>
            </a:br>
            <a:r>
              <a:rPr lang="ru-RU" i="1" dirty="0" smtClean="0"/>
              <a:t>заключается образование,</a:t>
            </a:r>
            <a:br>
              <a:rPr lang="ru-RU" i="1" dirty="0" smtClean="0"/>
            </a:br>
            <a:r>
              <a:rPr lang="ru-RU" i="1" dirty="0" smtClean="0"/>
              <a:t>а в </a:t>
            </a:r>
            <a:r>
              <a:rPr lang="ru-RU" i="1" dirty="0" smtClean="0"/>
              <a:t>полном понимании и искусном</a:t>
            </a:r>
            <a:br>
              <a:rPr lang="ru-RU" i="1" dirty="0" smtClean="0"/>
            </a:br>
            <a:r>
              <a:rPr lang="ru-RU" i="1" dirty="0" smtClean="0"/>
              <a:t>применении того, что знаешь.</a:t>
            </a: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А</a:t>
            </a:r>
            <a:r>
              <a:rPr lang="ru-RU" dirty="0" smtClean="0"/>
              <a:t>. </a:t>
            </a:r>
            <a:r>
              <a:rPr lang="ru-RU" dirty="0" err="1" smtClean="0"/>
              <a:t>Дистервег</a:t>
            </a:r>
            <a:endParaRPr lang="ru-RU" dirty="0"/>
          </a:p>
        </p:txBody>
      </p:sp>
      <p:pic>
        <p:nvPicPr>
          <p:cNvPr id="4" name="Рисунок 3" descr="Konf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3143248"/>
            <a:ext cx="2500330" cy="310041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57166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"... </a:t>
            </a:r>
            <a:r>
              <a:rPr lang="ru-RU" dirty="0" smtClean="0"/>
              <a:t>Психологический закон гласит: прежде, чем ты хочешь призвать ребенка к какой-либо деятельности, заинтересуй его ею, позаботься о том, чтобы обнаружить, что он готов к этой деятельности, что у него напряжены все силы, необходимые для нее, и что ребенок будет действовать сам, преподавателю же остается только руководить и направлять его деятельность</a:t>
            </a:r>
            <a:r>
              <a:rPr lang="ru-RU" dirty="0" smtClean="0"/>
              <a:t>".</a:t>
            </a:r>
          </a:p>
          <a:p>
            <a:pPr algn="r">
              <a:buNone/>
            </a:pPr>
            <a:r>
              <a:rPr lang="ru-RU" dirty="0" smtClean="0"/>
              <a:t>Л.С. </a:t>
            </a:r>
            <a:r>
              <a:rPr lang="ru-RU" dirty="0" err="1" smtClean="0"/>
              <a:t>Выготский</a:t>
            </a:r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Главная цель исследовательского обучения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формирование </a:t>
            </a:r>
            <a:r>
              <a:rPr lang="ru-RU" dirty="0" smtClean="0"/>
              <a:t>у учащегося способности самостоятельно, творчески осваивать и перестраивать новые способы деятельности в любой сфере человеческой культуры.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Этапы научного исследования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43050"/>
            <a:ext cx="7772400" cy="4114800"/>
          </a:xfrm>
        </p:spPr>
        <p:txBody>
          <a:bodyPr/>
          <a:lstStyle/>
          <a:p>
            <a:pPr lvl="0"/>
            <a:r>
              <a:rPr lang="ru-RU" sz="2800" dirty="0" smtClean="0"/>
              <a:t>постановка </a:t>
            </a:r>
            <a:r>
              <a:rPr lang="ru-RU" sz="2800" dirty="0" smtClean="0"/>
              <a:t>проблемы;</a:t>
            </a:r>
          </a:p>
          <a:p>
            <a:pPr lvl="0"/>
            <a:r>
              <a:rPr lang="ru-RU" sz="2800" dirty="0" smtClean="0"/>
              <a:t>изучение теории, посвященной данной проблематике; </a:t>
            </a:r>
          </a:p>
          <a:p>
            <a:pPr lvl="0"/>
            <a:r>
              <a:rPr lang="ru-RU" sz="2800" dirty="0" smtClean="0"/>
              <a:t>овладение методикой исследования;</a:t>
            </a:r>
          </a:p>
          <a:p>
            <a:pPr lvl="0"/>
            <a:r>
              <a:rPr lang="ru-RU" sz="2800" dirty="0" smtClean="0"/>
              <a:t>сбор собственного материала, его анализ и обобщение;</a:t>
            </a:r>
          </a:p>
          <a:p>
            <a:pPr lvl="0"/>
            <a:r>
              <a:rPr lang="ru-RU" sz="2800" dirty="0" smtClean="0"/>
              <a:t>собственные выводы и их сравнение с литературными данными; </a:t>
            </a:r>
          </a:p>
          <a:p>
            <a:pPr lvl="0"/>
            <a:r>
              <a:rPr lang="ru-RU" sz="2800" dirty="0" smtClean="0"/>
              <a:t>создание конечного продукта исследования.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Трёхуровневая система </a:t>
            </a:r>
            <a:r>
              <a:rPr lang="ru-RU" sz="3200" b="1" dirty="0" smtClean="0">
                <a:solidFill>
                  <a:srgbClr val="00B050"/>
                </a:solidFill>
              </a:rPr>
              <a:t>развития умений исследовательской деятельности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14488"/>
            <a:ext cx="7867680" cy="4114800"/>
          </a:xfrm>
        </p:spPr>
        <p:txBody>
          <a:bodyPr/>
          <a:lstStyle/>
          <a:p>
            <a:pPr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1 уровень </a:t>
            </a:r>
            <a:r>
              <a:rPr lang="ru-RU" sz="2800" dirty="0" smtClean="0"/>
              <a:t>- </a:t>
            </a:r>
            <a:r>
              <a:rPr lang="ru-RU" sz="2600" dirty="0" smtClean="0"/>
              <a:t>предполагает выполнение заданий минимального уровня (на уровне различения</a:t>
            </a:r>
            <a:r>
              <a:rPr lang="ru-RU" sz="2600" dirty="0" smtClean="0"/>
              <a:t>);</a:t>
            </a:r>
          </a:p>
          <a:p>
            <a:pPr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2 </a:t>
            </a:r>
            <a:r>
              <a:rPr lang="ru-RU" sz="2800" b="1" u="sng" dirty="0" smtClean="0">
                <a:solidFill>
                  <a:srgbClr val="FF0000"/>
                </a:solidFill>
              </a:rPr>
              <a:t>уровень </a:t>
            </a:r>
            <a:r>
              <a:rPr lang="ru-RU" sz="2800" dirty="0" smtClean="0"/>
              <a:t>- </a:t>
            </a:r>
            <a:r>
              <a:rPr lang="ru-RU" sz="2600" dirty="0" smtClean="0"/>
              <a:t>частично-поисковый, предполагающий умение сравнивать, анализировать, где предполагается задание типа: выбрать в учебном тексте главную мысль, указать в изучаемом явлении причину и следствие; </a:t>
            </a:r>
            <a:endParaRPr lang="ru-RU" sz="2600" dirty="0" smtClean="0"/>
          </a:p>
          <a:p>
            <a:pPr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3 </a:t>
            </a:r>
            <a:r>
              <a:rPr lang="ru-RU" sz="2800" b="1" u="sng" dirty="0" smtClean="0">
                <a:solidFill>
                  <a:srgbClr val="FF0000"/>
                </a:solidFill>
              </a:rPr>
              <a:t>уровень </a:t>
            </a:r>
            <a:r>
              <a:rPr lang="ru-RU" sz="2800" dirty="0" smtClean="0"/>
              <a:t>- </a:t>
            </a:r>
            <a:r>
              <a:rPr lang="ru-RU" sz="2600" dirty="0" smtClean="0"/>
              <a:t>исследовательский, предполагающий умение сформулировать вывод из серии наблюдений, экспериментов, умение прогнозировать ситуацию, опираясь на теорию.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“Передо мной открылась удивительно богатая, неисчерпаемая по красоте грань педагогического мастерства – умение учить детей думать. Это открытие вдохновляло меня, я переживал необыкновенное </a:t>
            </a:r>
            <a:r>
              <a:rPr lang="ru-RU" dirty="0" smtClean="0"/>
              <a:t>счастье </a:t>
            </a:r>
            <a:r>
              <a:rPr lang="ru-RU" dirty="0" smtClean="0"/>
              <a:t>творчества”. </a:t>
            </a: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В.А.Сухомлинский</a:t>
            </a:r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Формирование </a:t>
            </a:r>
            <a:r>
              <a:rPr lang="ru-RU" b="1" dirty="0" err="1" smtClean="0"/>
              <a:t>учебно</a:t>
            </a:r>
            <a:r>
              <a:rPr lang="ru-RU" b="1" dirty="0" smtClean="0"/>
              <a:t> – исследовательских  навыков на уроке при изучении темы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«Зональная специализация сельского хозяйства России»</a:t>
            </a:r>
            <a:endParaRPr lang="ru-RU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Тетрадь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традь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203</TotalTime>
  <Words>301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Тема3</vt:lpstr>
      <vt:lpstr>Мастер класс учителя географии МОУ СОШ № 9 </vt:lpstr>
      <vt:lpstr>Слайд 2</vt:lpstr>
      <vt:lpstr>Слайд 3</vt:lpstr>
      <vt:lpstr>Слайд 4</vt:lpstr>
      <vt:lpstr>Главная цель исследовательского обучения</vt:lpstr>
      <vt:lpstr>Этапы научного исследования </vt:lpstr>
      <vt:lpstr>Трёхуровневая система развития умений исследовательской деятельности</vt:lpstr>
      <vt:lpstr>Слайд 8</vt:lpstr>
      <vt:lpstr>Слайд 9</vt:lpstr>
      <vt:lpstr>Зональная специализация районов России</vt:lpstr>
      <vt:lpstr>Северный район</vt:lpstr>
      <vt:lpstr>Центральная Россия</vt:lpstr>
      <vt:lpstr>Северный Кавказ</vt:lpstr>
      <vt:lpstr>Поволжье </vt:lpstr>
      <vt:lpstr>Сибирь</vt:lpstr>
      <vt:lpstr>Дальний Восток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учителя географии МОУ СОШ № 9 </dc:title>
  <dc:creator>Пользователь</dc:creator>
  <cp:lastModifiedBy>Пользователь</cp:lastModifiedBy>
  <cp:revision>18</cp:revision>
  <dcterms:created xsi:type="dcterms:W3CDTF">2010-04-15T15:05:49Z</dcterms:created>
  <dcterms:modified xsi:type="dcterms:W3CDTF">2010-04-16T07:59:45Z</dcterms:modified>
</cp:coreProperties>
</file>